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rels" ContentType="application/vnd.openxmlformats-package.relationships+xml"/>
  <Default Extension="wdp" ContentType="image/vnd.ms-photo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42"/>
  </p:notesMasterIdLst>
  <p:sldIdLst>
    <p:sldId id="257" r:id="rId2"/>
    <p:sldId id="286" r:id="rId3"/>
    <p:sldId id="259" r:id="rId4"/>
    <p:sldId id="260" r:id="rId5"/>
    <p:sldId id="263" r:id="rId6"/>
    <p:sldId id="261" r:id="rId7"/>
    <p:sldId id="262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80" r:id="rId24"/>
    <p:sldId id="281" r:id="rId25"/>
    <p:sldId id="282" r:id="rId26"/>
    <p:sldId id="283" r:id="rId27"/>
    <p:sldId id="284" r:id="rId28"/>
    <p:sldId id="285" r:id="rId29"/>
    <p:sldId id="287" r:id="rId30"/>
    <p:sldId id="288" r:id="rId31"/>
    <p:sldId id="289" r:id="rId32"/>
    <p:sldId id="290" r:id="rId33"/>
    <p:sldId id="291" r:id="rId34"/>
    <p:sldId id="292" r:id="rId35"/>
    <p:sldId id="293" r:id="rId36"/>
    <p:sldId id="294" r:id="rId37"/>
    <p:sldId id="295" r:id="rId38"/>
    <p:sldId id="296" r:id="rId39"/>
    <p:sldId id="298" r:id="rId40"/>
    <p:sldId id="299" r:id="rId4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61" d="100"/>
          <a:sy n="61" d="100"/>
        </p:scale>
        <p:origin x="-968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46" Type="http://schemas.openxmlformats.org/officeDocument/2006/relationships/theme" Target="theme/theme1.xml"/><Relationship Id="rId47" Type="http://schemas.openxmlformats.org/officeDocument/2006/relationships/tableStyles" Target="tableStyles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notesMaster" Target="notesMasters/notesMaster1.xml"/><Relationship Id="rId43" Type="http://schemas.openxmlformats.org/officeDocument/2006/relationships/printerSettings" Target="printerSettings/printerSettings1.bin"/><Relationship Id="rId44" Type="http://schemas.openxmlformats.org/officeDocument/2006/relationships/presProps" Target="presProps.xml"/><Relationship Id="rId45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CA84CE4-5114-B145-92B6-6974614D8DBC}" type="datetimeFigureOut">
              <a:rPr lang="en-US" smtClean="0"/>
              <a:t>8/3/14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917E984-5B6A-094E-A635-3FA4E7F07A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60666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7308C1-CEEF-E44F-8E96-AAE7C77B575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93346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328166" y="1295400"/>
            <a:ext cx="6487668" cy="3152887"/>
          </a:xfrm>
          <a:prstGeom prst="rect">
            <a:avLst/>
          </a:prstGeom>
          <a:ln w="3175">
            <a:solidFill>
              <a:schemeClr val="bg1"/>
            </a:solidFill>
          </a:ln>
          <a:effectLst>
            <a:outerShdw blurRad="63500" sx="100500" sy="100500" algn="ctr" rotWithShape="0">
              <a:prstClr val="black">
                <a:alpha val="5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/>
          <a:p>
            <a:pPr defTabSz="914400">
              <a:spcBef>
                <a:spcPts val="2000"/>
              </a:spcBef>
              <a:buClr>
                <a:srgbClr val="2C7C9F">
                  <a:lumMod val="60000"/>
                  <a:lumOff val="40000"/>
                </a:srgbClr>
              </a:buClr>
              <a:buSzPct val="110000"/>
              <a:buFont typeface="Wingdings 2" pitchFamily="18" charset="2"/>
              <a:buNone/>
            </a:pPr>
            <a:endParaRPr sz="3200">
              <a:solidFill>
                <a:prstClr val="black">
                  <a:lumMod val="65000"/>
                  <a:lumOff val="35000"/>
                </a:prstClr>
              </a:solidFill>
              <a:latin typeface="News Gothic M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22921" y="1523999"/>
            <a:ext cx="6498158" cy="1724867"/>
          </a:xfrm>
        </p:spPr>
        <p:txBody>
          <a:bodyPr vert="horz" lIns="91440" tIns="45720" rIns="91440" bIns="45720" rtlCol="0" anchor="b" anchorCtr="0">
            <a:noAutofit/>
          </a:bodyPr>
          <a:lstStyle>
            <a:lvl1pPr marL="0" indent="0" algn="ctr" defTabSz="914400" rtl="0" eaLnBrk="1" latinLnBrk="0" hangingPunct="1">
              <a:spcBef>
                <a:spcPct val="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  <a:defRPr sz="4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22921" y="3299012"/>
            <a:ext cx="6498159" cy="916641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ts val="3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9903CC-EF3B-4F4E-8D8B-075EE31C9465}" type="datetimeFigureOut">
              <a:rPr lang="en-US" smtClean="0">
                <a:solidFill>
                  <a:prstClr val="white"/>
                </a:solidFill>
                <a:latin typeface="News Gothic MT"/>
              </a:rPr>
              <a:pPr/>
              <a:t>8/3/14</a:t>
            </a:fld>
            <a:endParaRPr lang="en-US">
              <a:solidFill>
                <a:prstClr val="white"/>
              </a:solidFill>
              <a:latin typeface="News Gothic MT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  <a:latin typeface="News Gothic MT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365DB0-9B53-934C-8521-5FD4C0A371D2}" type="slidenum">
              <a:rPr lang="en-US" smtClean="0">
                <a:solidFill>
                  <a:prstClr val="white"/>
                </a:solidFill>
                <a:latin typeface="News Gothic MT"/>
              </a:rPr>
              <a:pPr/>
              <a:t>‹#›</a:t>
            </a:fld>
            <a:endParaRPr lang="en-US">
              <a:solidFill>
                <a:prstClr val="white"/>
              </a:solidFill>
              <a:latin typeface="News Gothic MT"/>
            </a:endParaRPr>
          </a:p>
        </p:txBody>
      </p:sp>
    </p:spTree>
    <p:extLst>
      <p:ext uri="{BB962C8B-B14F-4D97-AF65-F5344CB8AC3E}">
        <p14:creationId xmlns:p14="http://schemas.microsoft.com/office/powerpoint/2010/main" val="7000728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9903CC-EF3B-4F4E-8D8B-075EE31C9465}" type="datetimeFigureOut">
              <a:rPr lang="en-US" smtClean="0">
                <a:solidFill>
                  <a:prstClr val="white"/>
                </a:solidFill>
                <a:latin typeface="News Gothic MT"/>
              </a:rPr>
              <a:pPr/>
              <a:t>8/3/14</a:t>
            </a:fld>
            <a:endParaRPr lang="en-US">
              <a:solidFill>
                <a:prstClr val="white"/>
              </a:solidFill>
              <a:latin typeface="News Gothic MT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  <a:latin typeface="News Gothic MT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365DB0-9B53-934C-8521-5FD4C0A371D2}" type="slidenum">
              <a:rPr lang="en-US" smtClean="0">
                <a:solidFill>
                  <a:prstClr val="white"/>
                </a:solidFill>
                <a:latin typeface="News Gothic MT"/>
              </a:rPr>
              <a:pPr/>
              <a:t>‹#›</a:t>
            </a:fld>
            <a:endParaRPr lang="en-US">
              <a:solidFill>
                <a:prstClr val="white"/>
              </a:solidFill>
              <a:latin typeface="News Gothic MT"/>
            </a:endParaRPr>
          </a:p>
        </p:txBody>
      </p:sp>
    </p:spTree>
    <p:extLst>
      <p:ext uri="{BB962C8B-B14F-4D97-AF65-F5344CB8AC3E}">
        <p14:creationId xmlns:p14="http://schemas.microsoft.com/office/powerpoint/2010/main" val="1209512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3538" y="3352801"/>
            <a:ext cx="8416925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63538" y="4771029"/>
            <a:ext cx="8416925" cy="972671"/>
          </a:xfrm>
        </p:spPr>
        <p:txBody>
          <a:bodyPr>
            <a:normAutofit/>
          </a:bodyPr>
          <a:lstStyle>
            <a:lvl1pPr marL="0" indent="0" algn="ctr">
              <a:spcBef>
                <a:spcPts val="300"/>
              </a:spcBef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9903CC-EF3B-4F4E-8D8B-075EE31C9465}" type="datetimeFigureOut">
              <a:rPr lang="en-US" smtClean="0">
                <a:solidFill>
                  <a:prstClr val="white"/>
                </a:solidFill>
                <a:latin typeface="News Gothic MT"/>
              </a:rPr>
              <a:pPr/>
              <a:t>8/3/14</a:t>
            </a:fld>
            <a:endParaRPr lang="en-US">
              <a:solidFill>
                <a:prstClr val="white"/>
              </a:solidFill>
              <a:latin typeface="News Gothic MT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  <a:latin typeface="News Gothic MT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365DB0-9B53-934C-8521-5FD4C0A371D2}" type="slidenum">
              <a:rPr lang="en-US" smtClean="0">
                <a:solidFill>
                  <a:prstClr val="white"/>
                </a:solidFill>
                <a:latin typeface="News Gothic MT"/>
              </a:rPr>
              <a:pPr/>
              <a:t>‹#›</a:t>
            </a:fld>
            <a:endParaRPr lang="en-US">
              <a:solidFill>
                <a:prstClr val="white"/>
              </a:solidFill>
              <a:latin typeface="News Gothic MT"/>
            </a:endParaRPr>
          </a:p>
        </p:txBody>
      </p:sp>
      <p:sp>
        <p:nvSpPr>
          <p:cNvPr id="9" name="Picture Placeholder 2"/>
          <p:cNvSpPr>
            <a:spLocks noGrp="1"/>
          </p:cNvSpPr>
          <p:nvPr>
            <p:ph type="pic" idx="13"/>
          </p:nvPr>
        </p:nvSpPr>
        <p:spPr>
          <a:xfrm>
            <a:off x="370980" y="363538"/>
            <a:ext cx="8402040" cy="2836862"/>
          </a:xfrm>
          <a:ln w="3175">
            <a:solidFill>
              <a:schemeClr val="bg1"/>
            </a:solidFill>
          </a:ln>
          <a:effectLst>
            <a:outerShdw blurRad="63500" sx="100500" sy="100500" algn="ctr" rotWithShape="0">
              <a:prstClr val="black">
                <a:alpha val="50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5762992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2403144"/>
            <a:ext cx="8056563" cy="1362075"/>
          </a:xfrm>
        </p:spPr>
        <p:txBody>
          <a:bodyPr anchor="b" anchorCtr="0"/>
          <a:lstStyle>
            <a:lvl1pPr algn="ctr">
              <a:defRPr sz="4600" b="0" cap="none" baseline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9275" y="3736005"/>
            <a:ext cx="8056563" cy="1500187"/>
          </a:xfrm>
        </p:spPr>
        <p:txBody>
          <a:bodyPr anchor="t" anchorCtr="0">
            <a:normAutofit/>
          </a:bodyPr>
          <a:lstStyle>
            <a:lvl1pPr marL="0" indent="0" algn="ctr">
              <a:spcBef>
                <a:spcPts val="300"/>
              </a:spcBef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9903CC-EF3B-4F4E-8D8B-075EE31C9465}" type="datetimeFigureOut">
              <a:rPr lang="en-US" smtClean="0">
                <a:solidFill>
                  <a:prstClr val="white"/>
                </a:solidFill>
                <a:latin typeface="News Gothic MT"/>
              </a:rPr>
              <a:pPr/>
              <a:t>8/3/14</a:t>
            </a:fld>
            <a:endParaRPr lang="en-US">
              <a:solidFill>
                <a:prstClr val="white"/>
              </a:solidFill>
              <a:latin typeface="News Gothic MT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  <a:latin typeface="News Gothic MT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365DB0-9B53-934C-8521-5FD4C0A371D2}" type="slidenum">
              <a:rPr lang="en-US" smtClean="0">
                <a:solidFill>
                  <a:prstClr val="white"/>
                </a:solidFill>
                <a:latin typeface="News Gothic MT"/>
              </a:rPr>
              <a:pPr/>
              <a:t>‹#›</a:t>
            </a:fld>
            <a:endParaRPr lang="en-US">
              <a:solidFill>
                <a:prstClr val="white"/>
              </a:solidFill>
              <a:latin typeface="News Gothic MT"/>
            </a:endParaRPr>
          </a:p>
        </p:txBody>
      </p:sp>
    </p:spTree>
    <p:extLst>
      <p:ext uri="{BB962C8B-B14F-4D97-AF65-F5344CB8AC3E}">
        <p14:creationId xmlns:p14="http://schemas.microsoft.com/office/powerpoint/2010/main" val="21494811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107576"/>
            <a:ext cx="8042276" cy="1336956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49275" y="1600201"/>
            <a:ext cx="3840480" cy="4343400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1071" y="1600201"/>
            <a:ext cx="3840480" cy="4343400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9903CC-EF3B-4F4E-8D8B-075EE31C9465}" type="datetimeFigureOut">
              <a:rPr lang="en-US" smtClean="0">
                <a:solidFill>
                  <a:prstClr val="white"/>
                </a:solidFill>
                <a:latin typeface="News Gothic MT"/>
              </a:rPr>
              <a:pPr/>
              <a:t>8/3/14</a:t>
            </a:fld>
            <a:endParaRPr lang="en-US">
              <a:solidFill>
                <a:prstClr val="white"/>
              </a:solidFill>
              <a:latin typeface="News Gothic MT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  <a:latin typeface="News Gothic MT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365DB0-9B53-934C-8521-5FD4C0A371D2}" type="slidenum">
              <a:rPr lang="en-US" smtClean="0">
                <a:solidFill>
                  <a:prstClr val="white"/>
                </a:solidFill>
                <a:latin typeface="News Gothic MT"/>
              </a:rPr>
              <a:pPr/>
              <a:t>‹#›</a:t>
            </a:fld>
            <a:endParaRPr lang="en-US">
              <a:solidFill>
                <a:prstClr val="white"/>
              </a:solidFill>
              <a:latin typeface="News Gothic MT"/>
            </a:endParaRPr>
          </a:p>
        </p:txBody>
      </p:sp>
    </p:spTree>
    <p:extLst>
      <p:ext uri="{BB962C8B-B14F-4D97-AF65-F5344CB8AC3E}">
        <p14:creationId xmlns:p14="http://schemas.microsoft.com/office/powerpoint/2010/main" val="32988451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4" y="107576"/>
            <a:ext cx="8042276" cy="1336956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9274" y="1453224"/>
            <a:ext cx="3840480" cy="750887"/>
          </a:xfrm>
        </p:spPr>
        <p:txBody>
          <a:bodyPr anchor="b">
            <a:noAutofit/>
          </a:bodyPr>
          <a:lstStyle>
            <a:lvl1pPr marL="0" indent="0" algn="ctr">
              <a:spcBef>
                <a:spcPts val="0"/>
              </a:spcBef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9274" y="2347415"/>
            <a:ext cx="3840480" cy="3596185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1070" y="1453224"/>
            <a:ext cx="3840480" cy="750887"/>
          </a:xfrm>
        </p:spPr>
        <p:txBody>
          <a:bodyPr anchor="b">
            <a:noAutofit/>
          </a:bodyPr>
          <a:lstStyle>
            <a:lvl1pPr marL="0" indent="0" algn="ctr">
              <a:spcBef>
                <a:spcPts val="0"/>
              </a:spcBef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1070" y="2347415"/>
            <a:ext cx="3840480" cy="3596185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9903CC-EF3B-4F4E-8D8B-075EE31C9465}" type="datetimeFigureOut">
              <a:rPr lang="en-US" smtClean="0">
                <a:solidFill>
                  <a:prstClr val="white"/>
                </a:solidFill>
                <a:latin typeface="News Gothic MT"/>
              </a:rPr>
              <a:pPr/>
              <a:t>8/3/14</a:t>
            </a:fld>
            <a:endParaRPr lang="en-US">
              <a:solidFill>
                <a:prstClr val="white"/>
              </a:solidFill>
              <a:latin typeface="News Gothic MT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  <a:latin typeface="News Gothic MT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365DB0-9B53-934C-8521-5FD4C0A371D2}" type="slidenum">
              <a:rPr lang="en-US" smtClean="0">
                <a:solidFill>
                  <a:prstClr val="white"/>
                </a:solidFill>
                <a:latin typeface="News Gothic MT"/>
              </a:rPr>
              <a:pPr/>
              <a:t>‹#›</a:t>
            </a:fld>
            <a:endParaRPr lang="en-US">
              <a:solidFill>
                <a:prstClr val="white"/>
              </a:solidFill>
              <a:latin typeface="News Gothic MT"/>
            </a:endParaRPr>
          </a:p>
        </p:txBody>
      </p:sp>
    </p:spTree>
    <p:extLst>
      <p:ext uri="{BB962C8B-B14F-4D97-AF65-F5344CB8AC3E}">
        <p14:creationId xmlns:p14="http://schemas.microsoft.com/office/powerpoint/2010/main" val="27279039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9903CC-EF3B-4F4E-8D8B-075EE31C9465}" type="datetimeFigureOut">
              <a:rPr lang="en-US" smtClean="0">
                <a:solidFill>
                  <a:prstClr val="white"/>
                </a:solidFill>
                <a:latin typeface="News Gothic MT"/>
              </a:rPr>
              <a:pPr/>
              <a:t>8/3/14</a:t>
            </a:fld>
            <a:endParaRPr lang="en-US">
              <a:solidFill>
                <a:prstClr val="white"/>
              </a:solidFill>
              <a:latin typeface="News Gothic MT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  <a:latin typeface="News Gothic MT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365DB0-9B53-934C-8521-5FD4C0A371D2}" type="slidenum">
              <a:rPr lang="en-US" smtClean="0">
                <a:solidFill>
                  <a:prstClr val="white"/>
                </a:solidFill>
                <a:latin typeface="News Gothic MT"/>
              </a:rPr>
              <a:pPr/>
              <a:t>‹#›</a:t>
            </a:fld>
            <a:endParaRPr lang="en-US">
              <a:solidFill>
                <a:prstClr val="white"/>
              </a:solidFill>
              <a:latin typeface="News Gothic MT"/>
            </a:endParaRPr>
          </a:p>
        </p:txBody>
      </p:sp>
    </p:spTree>
    <p:extLst>
      <p:ext uri="{BB962C8B-B14F-4D97-AF65-F5344CB8AC3E}">
        <p14:creationId xmlns:p14="http://schemas.microsoft.com/office/powerpoint/2010/main" val="21817595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9903CC-EF3B-4F4E-8D8B-075EE31C9465}" type="datetimeFigureOut">
              <a:rPr lang="en-US" smtClean="0">
                <a:solidFill>
                  <a:prstClr val="white"/>
                </a:solidFill>
                <a:latin typeface="News Gothic MT"/>
              </a:rPr>
              <a:pPr/>
              <a:t>8/3/14</a:t>
            </a:fld>
            <a:endParaRPr lang="en-US">
              <a:solidFill>
                <a:prstClr val="white"/>
              </a:solidFill>
              <a:latin typeface="News Gothic MT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  <a:latin typeface="News Gothic M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365DB0-9B53-934C-8521-5FD4C0A371D2}" type="slidenum">
              <a:rPr lang="en-US" smtClean="0">
                <a:solidFill>
                  <a:prstClr val="white"/>
                </a:solidFill>
                <a:latin typeface="News Gothic MT"/>
              </a:rPr>
              <a:pPr/>
              <a:t>‹#›</a:t>
            </a:fld>
            <a:endParaRPr lang="en-US">
              <a:solidFill>
                <a:prstClr val="white"/>
              </a:solidFill>
              <a:latin typeface="News Gothic MT"/>
            </a:endParaRPr>
          </a:p>
        </p:txBody>
      </p:sp>
    </p:spTree>
    <p:extLst>
      <p:ext uri="{BB962C8B-B14F-4D97-AF65-F5344CB8AC3E}">
        <p14:creationId xmlns:p14="http://schemas.microsoft.com/office/powerpoint/2010/main" val="29362137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399" y="611872"/>
            <a:ext cx="3840480" cy="1162050"/>
          </a:xfrm>
        </p:spPr>
        <p:txBody>
          <a:bodyPr anchor="b"/>
          <a:lstStyle>
            <a:lvl1pPr algn="ctr">
              <a:defRPr sz="36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2824" y="368300"/>
            <a:ext cx="3840480" cy="5575300"/>
          </a:xfrm>
        </p:spPr>
        <p:txBody>
          <a:bodyPr>
            <a:normAutofit/>
          </a:bodyPr>
          <a:lstStyle>
            <a:lvl1pPr>
              <a:spcBef>
                <a:spcPts val="2000"/>
              </a:spcBef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3399" y="1787856"/>
            <a:ext cx="3840480" cy="3720152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9903CC-EF3B-4F4E-8D8B-075EE31C9465}" type="datetimeFigureOut">
              <a:rPr lang="en-US" smtClean="0">
                <a:solidFill>
                  <a:prstClr val="white"/>
                </a:solidFill>
                <a:latin typeface="News Gothic MT"/>
              </a:rPr>
              <a:pPr/>
              <a:t>8/3/14</a:t>
            </a:fld>
            <a:endParaRPr lang="en-US">
              <a:solidFill>
                <a:prstClr val="white"/>
              </a:solidFill>
              <a:latin typeface="News Gothic MT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  <a:latin typeface="News Gothic MT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365DB0-9B53-934C-8521-5FD4C0A371D2}" type="slidenum">
              <a:rPr lang="en-US" smtClean="0">
                <a:solidFill>
                  <a:prstClr val="white"/>
                </a:solidFill>
                <a:latin typeface="News Gothic MT"/>
              </a:rPr>
              <a:pPr/>
              <a:t>‹#›</a:t>
            </a:fld>
            <a:endParaRPr lang="en-US">
              <a:solidFill>
                <a:prstClr val="white"/>
              </a:solidFill>
              <a:latin typeface="News Gothic MT"/>
            </a:endParaRPr>
          </a:p>
        </p:txBody>
      </p:sp>
    </p:spTree>
    <p:extLst>
      <p:ext uri="{BB962C8B-B14F-4D97-AF65-F5344CB8AC3E}">
        <p14:creationId xmlns:p14="http://schemas.microsoft.com/office/powerpoint/2010/main" val="22562696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398" y="611872"/>
            <a:ext cx="4079545" cy="1162050"/>
          </a:xfrm>
        </p:spPr>
        <p:txBody>
          <a:bodyPr anchor="b"/>
          <a:lstStyle>
            <a:lvl1pPr algn="ctr">
              <a:defRPr sz="36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3398" y="1787856"/>
            <a:ext cx="4079545" cy="3720152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9903CC-EF3B-4F4E-8D8B-075EE31C9465}" type="datetimeFigureOut">
              <a:rPr lang="en-US" smtClean="0">
                <a:solidFill>
                  <a:prstClr val="white"/>
                </a:solidFill>
                <a:latin typeface="News Gothic MT"/>
              </a:rPr>
              <a:pPr/>
              <a:t>8/3/14</a:t>
            </a:fld>
            <a:endParaRPr lang="en-US">
              <a:solidFill>
                <a:prstClr val="white"/>
              </a:solidFill>
              <a:latin typeface="News Gothic MT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  <a:latin typeface="News Gothic MT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365DB0-9B53-934C-8521-5FD4C0A371D2}" type="slidenum">
              <a:rPr lang="en-US" smtClean="0">
                <a:solidFill>
                  <a:prstClr val="white"/>
                </a:solidFill>
                <a:latin typeface="News Gothic MT"/>
              </a:rPr>
              <a:pPr/>
              <a:t>‹#›</a:t>
            </a:fld>
            <a:endParaRPr lang="en-US">
              <a:solidFill>
                <a:prstClr val="white"/>
              </a:solidFill>
              <a:latin typeface="News Gothic MT"/>
            </a:endParaRPr>
          </a:p>
        </p:txBody>
      </p:sp>
      <p:sp>
        <p:nvSpPr>
          <p:cNvPr id="8" name="Picture Placeholder 2"/>
          <p:cNvSpPr>
            <a:spLocks noGrp="1"/>
          </p:cNvSpPr>
          <p:nvPr>
            <p:ph type="pic" idx="1"/>
          </p:nvPr>
        </p:nvSpPr>
        <p:spPr>
          <a:xfrm>
            <a:off x="5090617" y="359392"/>
            <a:ext cx="3657600" cy="5318077"/>
          </a:xfrm>
          <a:ln w="3175">
            <a:solidFill>
              <a:schemeClr val="bg1"/>
            </a:solidFill>
          </a:ln>
          <a:effectLst>
            <a:outerShdw blurRad="63500" sx="100500" sy="100500" algn="ctr" rotWithShape="0">
              <a:prstClr val="black">
                <a:alpha val="5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ts val="20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  <a:defRPr sz="32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4966400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9903CC-EF3B-4F4E-8D8B-075EE31C9465}" type="datetimeFigureOut">
              <a:rPr lang="en-US" smtClean="0">
                <a:solidFill>
                  <a:prstClr val="white"/>
                </a:solidFill>
                <a:latin typeface="News Gothic MT"/>
              </a:rPr>
              <a:pPr/>
              <a:t>8/3/14</a:t>
            </a:fld>
            <a:endParaRPr lang="en-US">
              <a:solidFill>
                <a:prstClr val="white"/>
              </a:solidFill>
              <a:latin typeface="News Gothic MT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  <a:latin typeface="News Gothic MT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365DB0-9B53-934C-8521-5FD4C0A371D2}" type="slidenum">
              <a:rPr lang="en-US" smtClean="0">
                <a:solidFill>
                  <a:prstClr val="white"/>
                </a:solidFill>
                <a:latin typeface="News Gothic MT"/>
              </a:rPr>
              <a:pPr/>
              <a:t>‹#›</a:t>
            </a:fld>
            <a:endParaRPr lang="en-US">
              <a:solidFill>
                <a:prstClr val="white"/>
              </a:solidFill>
              <a:latin typeface="News Gothic MT"/>
            </a:endParaRPr>
          </a:p>
        </p:txBody>
      </p:sp>
    </p:spTree>
    <p:extLst>
      <p:ext uri="{BB962C8B-B14F-4D97-AF65-F5344CB8AC3E}">
        <p14:creationId xmlns:p14="http://schemas.microsoft.com/office/powerpoint/2010/main" val="12249722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69792" y="368301"/>
            <a:ext cx="1524000" cy="55753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49274" y="368301"/>
            <a:ext cx="6689726" cy="5575300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9903CC-EF3B-4F4E-8D8B-075EE31C9465}" type="datetimeFigureOut">
              <a:rPr lang="en-US" smtClean="0">
                <a:solidFill>
                  <a:prstClr val="white"/>
                </a:solidFill>
                <a:latin typeface="News Gothic MT"/>
              </a:rPr>
              <a:pPr/>
              <a:t>8/3/14</a:t>
            </a:fld>
            <a:endParaRPr lang="en-US">
              <a:solidFill>
                <a:prstClr val="white"/>
              </a:solidFill>
              <a:latin typeface="News Gothic MT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  <a:latin typeface="News Gothic MT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365DB0-9B53-934C-8521-5FD4C0A371D2}" type="slidenum">
              <a:rPr lang="en-US" smtClean="0">
                <a:solidFill>
                  <a:prstClr val="white"/>
                </a:solidFill>
                <a:latin typeface="News Gothic MT"/>
              </a:rPr>
              <a:pPr/>
              <a:t>‹#›</a:t>
            </a:fld>
            <a:endParaRPr lang="en-US">
              <a:solidFill>
                <a:prstClr val="white"/>
              </a:solidFill>
              <a:latin typeface="News Gothic MT"/>
            </a:endParaRPr>
          </a:p>
        </p:txBody>
      </p:sp>
    </p:spTree>
    <p:extLst>
      <p:ext uri="{BB962C8B-B14F-4D97-AF65-F5344CB8AC3E}">
        <p14:creationId xmlns:p14="http://schemas.microsoft.com/office/powerpoint/2010/main" val="199157747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Body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/>
          <p:nvPr/>
        </p:nvSpPr>
        <p:spPr>
          <a:xfrm rot="10800000" flipH="1">
            <a:off x="0" y="1550801"/>
            <a:ext cx="9144000" cy="5307199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endParaRPr>
              <a:solidFill>
                <a:prstClr val="black"/>
              </a:solidFill>
              <a:latin typeface="News Gothic MT"/>
            </a:endParaRPr>
          </a:p>
        </p:txBody>
      </p:sp>
      <p:sp>
        <p:nvSpPr>
          <p:cNvPr id="15" name="Shape 15"/>
          <p:cNvSpPr/>
          <p:nvPr/>
        </p:nvSpPr>
        <p:spPr>
          <a:xfrm flipH="1">
            <a:off x="4526627" y="761799"/>
            <a:ext cx="4617372" cy="787336"/>
          </a:xfrm>
          <a:custGeom>
            <a:avLst/>
            <a:gdLst/>
            <a:ahLst/>
            <a:cxnLst/>
            <a:rect l="0" t="0" r="0" b="0"/>
            <a:pathLst>
              <a:path w="4617373" h="1108924" extrusionOk="0">
                <a:moveTo>
                  <a:pt x="1199" y="1108924"/>
                </a:moveTo>
                <a:lnTo>
                  <a:pt x="4617373" y="1108924"/>
                </a:lnTo>
                <a:lnTo>
                  <a:pt x="0" y="0"/>
                </a:lnTo>
                <a:cubicBezTo>
                  <a:pt x="400" y="369641"/>
                  <a:pt x="799" y="739283"/>
                  <a:pt x="1199" y="1108924"/>
                </a:cubicBezTo>
                <a:close/>
              </a:path>
            </a:pathLst>
          </a:custGeom>
          <a:solidFill>
            <a:srgbClr val="FFFFFF">
              <a:alpha val="6666"/>
            </a:srgbClr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endParaRPr>
              <a:solidFill>
                <a:prstClr val="black"/>
              </a:solidFill>
              <a:latin typeface="News Gothic MT"/>
            </a:endParaRPr>
          </a:p>
        </p:txBody>
      </p:sp>
      <p:sp>
        <p:nvSpPr>
          <p:cNvPr id="16" name="Shape 16"/>
          <p:cNvSpPr/>
          <p:nvPr/>
        </p:nvSpPr>
        <p:spPr>
          <a:xfrm rot="10800000">
            <a:off x="4526627" y="1549510"/>
            <a:ext cx="4617372" cy="761460"/>
          </a:xfrm>
          <a:custGeom>
            <a:avLst/>
            <a:gdLst/>
            <a:ahLst/>
            <a:cxnLst/>
            <a:rect l="0" t="0" r="0" b="0"/>
            <a:pathLst>
              <a:path w="4617373" h="1108924" extrusionOk="0">
                <a:moveTo>
                  <a:pt x="1199" y="1108924"/>
                </a:moveTo>
                <a:lnTo>
                  <a:pt x="4617373" y="1108924"/>
                </a:lnTo>
                <a:lnTo>
                  <a:pt x="0" y="0"/>
                </a:lnTo>
                <a:cubicBezTo>
                  <a:pt x="400" y="369641"/>
                  <a:pt x="799" y="739283"/>
                  <a:pt x="1199" y="1108924"/>
                </a:cubicBezTo>
                <a:close/>
              </a:path>
            </a:pathLst>
          </a:custGeom>
          <a:solidFill>
            <a:schemeClr val="dk1">
              <a:alpha val="7843"/>
            </a:schemeClr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endParaRPr>
              <a:solidFill>
                <a:prstClr val="black"/>
              </a:solidFill>
              <a:latin typeface="News Gothic MT"/>
            </a:endParaRPr>
          </a:p>
        </p:txBody>
      </p:sp>
      <p:sp>
        <p:nvSpPr>
          <p:cNvPr id="17" name="Shape 17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2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endParaRPr/>
          </a:p>
        </p:txBody>
      </p:sp>
      <p:sp>
        <p:nvSpPr>
          <p:cNvPr id="18" name="Shape 18"/>
          <p:cNvSpPr txBox="1">
            <a:spLocks noGrp="1"/>
          </p:cNvSpPr>
          <p:nvPr>
            <p:ph type="body" idx="1"/>
          </p:nvPr>
        </p:nvSpPr>
        <p:spPr>
          <a:xfrm>
            <a:off x="457200" y="1600201"/>
            <a:ext cx="8229600" cy="4967599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7684527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49275" y="107576"/>
            <a:ext cx="8042276" cy="1336956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9275" y="1600201"/>
            <a:ext cx="8042276" cy="434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629835" y="627566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EC9903CC-EF3B-4F4E-8D8B-075EE31C9465}" type="datetimeFigureOut">
              <a:rPr lang="en-US" smtClean="0">
                <a:solidFill>
                  <a:prstClr val="white"/>
                </a:solidFill>
                <a:latin typeface="News Gothic MT"/>
              </a:rPr>
              <a:pPr/>
              <a:t>8/3/14</a:t>
            </a:fld>
            <a:endParaRPr lang="en-US">
              <a:solidFill>
                <a:prstClr val="white"/>
              </a:solidFill>
              <a:latin typeface="News Gothic MT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4458" y="6275668"/>
            <a:ext cx="484094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endParaRPr lang="en-US">
              <a:solidFill>
                <a:prstClr val="white"/>
              </a:solidFill>
              <a:latin typeface="News Gothic MT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97906" y="6275668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fld id="{07365DB0-9B53-934C-8521-5FD4C0A371D2}" type="slidenum">
              <a:rPr lang="en-US" smtClean="0">
                <a:solidFill>
                  <a:prstClr val="white"/>
                </a:solidFill>
                <a:latin typeface="News Gothic MT"/>
              </a:rPr>
              <a:pPr/>
              <a:t>‹#›</a:t>
            </a:fld>
            <a:endParaRPr lang="en-US">
              <a:solidFill>
                <a:prstClr val="white"/>
              </a:solidFill>
              <a:latin typeface="News Gothic MT"/>
            </a:endParaRPr>
          </a:p>
        </p:txBody>
      </p:sp>
    </p:spTree>
    <p:extLst>
      <p:ext uri="{BB962C8B-B14F-4D97-AF65-F5344CB8AC3E}">
        <p14:creationId xmlns:p14="http://schemas.microsoft.com/office/powerpoint/2010/main" val="790379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6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349250" indent="-349250" algn="l" defTabSz="914400" rtl="0" eaLnBrk="1" latinLnBrk="0" hangingPunct="1">
        <a:spcBef>
          <a:spcPts val="20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"/>
        <a:defRPr sz="2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336550" algn="l" defTabSz="914400" rtl="0" eaLnBrk="1" latinLnBrk="0" hangingPunct="1">
        <a:spcBef>
          <a:spcPts val="600"/>
        </a:spcBef>
        <a:buClr>
          <a:schemeClr val="accent1">
            <a:lumMod val="75000"/>
          </a:schemeClr>
        </a:buClr>
        <a:buSzPct val="110000"/>
        <a:buFont typeface="Wingdings 2" pitchFamily="18" charset="2"/>
        <a:buChar char=""/>
        <a:defRPr sz="2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968375" indent="-282575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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263650" indent="-295275" algn="l" defTabSz="914400" rtl="0" eaLnBrk="1" latinLnBrk="0" hangingPunct="1">
        <a:spcBef>
          <a:spcPts val="600"/>
        </a:spcBef>
        <a:buClr>
          <a:schemeClr val="accent1">
            <a:lumMod val="75000"/>
          </a:schemeClr>
        </a:buClr>
        <a:buSzPct val="110000"/>
        <a:buFont typeface="Wingdings 2" pitchFamily="18" charset="2"/>
        <a:buChar char="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546225" indent="-282575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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1828800" indent="-282575" algn="l" defTabSz="914400" rtl="0" eaLnBrk="1" latinLnBrk="0" hangingPunct="1">
        <a:spcBef>
          <a:spcPct val="20000"/>
        </a:spcBef>
        <a:buClr>
          <a:schemeClr val="accent2"/>
        </a:buClr>
        <a:buSzPct val="110000"/>
        <a:buFont typeface="Wingdings 2" pitchFamily="18" charset="2"/>
        <a:buChar char="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117725" indent="-282575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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2398713" indent="-282575" algn="l" defTabSz="914400" rtl="0" eaLnBrk="1" latinLnBrk="0" hangingPunct="1">
        <a:spcBef>
          <a:spcPct val="20000"/>
        </a:spcBef>
        <a:buClr>
          <a:schemeClr val="accent2"/>
        </a:buClr>
        <a:buSzPct val="110000"/>
        <a:buFont typeface="Wingdings 2" pitchFamily="18" charset="2"/>
        <a:buChar char="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2689225" indent="-282575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"/>
        <a:defRPr lang="en-US" sz="1800" kern="1200" dirty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.JPG"/><Relationship Id="rId3" Type="http://schemas.openxmlformats.org/officeDocument/2006/relationships/hyperlink" Target="http://mrspepe.com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4" Type="http://schemas.microsoft.com/office/2007/relationships/hdphoto" Target="../media/hdphoto1.wdp"/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4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2" Type="http://schemas.openxmlformats.org/officeDocument/2006/relationships/hyperlink" Target="http://tinyurl.com/mnpf382" TargetMode="Externa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jp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www.layar.com/" TargetMode="External"/><Relationship Id="rId3" Type="http://schemas.openxmlformats.org/officeDocument/2006/relationships/image" Target="../media/image8.jp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jp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jp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jp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jp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jp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jp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jp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jp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jp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jp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jp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jp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jp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1.jp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2.jp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3.jp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4.jp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25.jp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6.jp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27.jp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28.jp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29.jp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0.jp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1.jp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2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3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4.jp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5.jp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6.jp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7.jp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8.jp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itunesu.itunes.apple.com/enroll/EZT-MZE-84E" TargetMode="External"/><Relationship Id="rId3" Type="http://schemas.openxmlformats.org/officeDocument/2006/relationships/image" Target="../media/image39.jp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mailto:mrspepeinmonroe@gmail.com" TargetMode="External"/><Relationship Id="rId3" Type="http://schemas.openxmlformats.org/officeDocument/2006/relationships/hyperlink" Target="http://mrspepe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22921" y="537243"/>
            <a:ext cx="6498159" cy="3004665"/>
          </a:xfrm>
        </p:spPr>
        <p:txBody>
          <a:bodyPr/>
          <a:lstStyle/>
          <a:p>
            <a:r>
              <a:rPr lang="en-US" sz="3600" b="1" dirty="0" smtClean="0"/>
              <a:t/>
            </a:r>
            <a:br>
              <a:rPr lang="en-US" sz="3600" b="1" dirty="0" smtClean="0"/>
            </a:br>
            <a:r>
              <a:rPr lang="en-US" sz="3600" b="1" dirty="0"/>
              <a:t/>
            </a:r>
            <a:br>
              <a:rPr lang="en-US" sz="3600" b="1" dirty="0"/>
            </a:br>
            <a:r>
              <a:rPr lang="en-US" sz="3600" b="1" dirty="0" smtClean="0"/>
              <a:t/>
            </a:r>
            <a:br>
              <a:rPr lang="en-US" sz="3600" b="1" dirty="0" smtClean="0"/>
            </a:br>
            <a:r>
              <a:rPr lang="en-US" sz="3600" b="1" dirty="0"/>
              <a:t/>
            </a:r>
            <a:br>
              <a:rPr lang="en-US" sz="3600" b="1" dirty="0"/>
            </a:br>
            <a:r>
              <a:rPr lang="en-US" sz="3600" b="1" dirty="0" smtClean="0"/>
              <a:t/>
            </a:r>
            <a:br>
              <a:rPr lang="en-US" sz="3600" b="1" dirty="0" smtClean="0"/>
            </a:br>
            <a:r>
              <a:rPr lang="en-US" sz="3600" b="1" dirty="0" smtClean="0"/>
              <a:t/>
            </a:r>
            <a:br>
              <a:rPr lang="en-US" sz="3600" b="1" dirty="0" smtClean="0"/>
            </a:br>
            <a:r>
              <a:rPr lang="en-US" sz="3600" b="1" dirty="0"/>
              <a:t/>
            </a:r>
            <a:br>
              <a:rPr lang="en-US" sz="3600" b="1" dirty="0"/>
            </a:br>
            <a:r>
              <a:rPr lang="en-US" sz="3600" b="1" dirty="0" smtClean="0"/>
              <a:t/>
            </a:r>
            <a:br>
              <a:rPr lang="en-US" sz="3600" b="1" dirty="0" smtClean="0"/>
            </a:br>
            <a:r>
              <a:rPr lang="en-US" sz="3600" b="1" dirty="0"/>
              <a:t/>
            </a:r>
            <a:br>
              <a:rPr lang="en-US" sz="3600" b="1" dirty="0"/>
            </a:br>
            <a:r>
              <a:rPr lang="en-US" sz="3600" b="1" dirty="0" smtClean="0"/>
              <a:t>                                    </a:t>
            </a:r>
            <a:br>
              <a:rPr lang="en-US" sz="3600" b="1" dirty="0" smtClean="0"/>
            </a:br>
            <a:r>
              <a:rPr lang="en-US" sz="3600" b="1" dirty="0" smtClean="0"/>
              <a:t>Create </a:t>
            </a:r>
            <a:r>
              <a:rPr lang="en-US" sz="3600" b="1" dirty="0"/>
              <a:t>Your Own Personalized Augmented Reality Content: It's Easier than You Think</a:t>
            </a:r>
            <a:r>
              <a:rPr lang="en-US" sz="3600" b="1" dirty="0" smtClean="0"/>
              <a:t>!</a:t>
            </a:r>
            <a:endParaRPr lang="en-US" sz="3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By Courtney Pepe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79540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About Me</a:t>
            </a:r>
            <a:endParaRPr lang="en-US" dirty="0"/>
          </a:p>
        </p:txBody>
      </p:sp>
      <p:pic>
        <p:nvPicPr>
          <p:cNvPr id="4" name="Content Placeholder 3" descr="EF4_3070batchedit.JPG"/>
          <p:cNvPicPr>
            <a:picLocks noGrp="1" noChangeAspect="1"/>
          </p:cNvPicPr>
          <p:nvPr>
            <p:ph sz="half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96" r="20496"/>
          <a:stretch/>
        </p:blipFill>
        <p:spPr/>
      </p:pic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High school teacher in Middlesex County, NJ AKA The Jersey Shore</a:t>
            </a:r>
          </a:p>
          <a:p>
            <a:r>
              <a:rPr lang="en-US" dirty="0" smtClean="0"/>
              <a:t>7 years of sound educational experience in which I have taught every single grade from K to 12</a:t>
            </a:r>
          </a:p>
          <a:p>
            <a:r>
              <a:rPr lang="en-US" dirty="0" smtClean="0"/>
              <a:t>Frequent Tweeter @ipadqueen2012</a:t>
            </a:r>
          </a:p>
          <a:p>
            <a:r>
              <a:rPr lang="en-US" dirty="0" smtClean="0"/>
              <a:t>Educational Blogger:  all of the apps in this webinar will be featured in more detailed post on my </a:t>
            </a:r>
            <a:r>
              <a:rPr lang="en-US" dirty="0"/>
              <a:t>blog this </a:t>
            </a:r>
            <a:r>
              <a:rPr lang="en-US" dirty="0" smtClean="0"/>
              <a:t>week</a:t>
            </a:r>
            <a:r>
              <a:rPr lang="en-US" dirty="0" smtClean="0">
                <a:hlinkClick r:id="rId3" tooltip="My Blog"/>
              </a:rPr>
              <a:t> </a:t>
            </a:r>
            <a:r>
              <a:rPr lang="en-US" dirty="0">
                <a:hlinkClick r:id="rId3" tooltip="My Blog"/>
              </a:rPr>
              <a:t>http://mrspepe.com/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43932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Augmented Reality?</a:t>
            </a:r>
            <a:endParaRPr lang="en-US" dirty="0"/>
          </a:p>
        </p:txBody>
      </p:sp>
      <p:pic>
        <p:nvPicPr>
          <p:cNvPr id="5" name="Content Placeholder 4" descr="AR Skull.jpg"/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-35888" b="-35888"/>
          <a:stretch>
            <a:fillRect/>
          </a:stretch>
        </p:blipFill>
        <p:spPr/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Augmented Reality is a technology that superimposes a computer generated image on a user’s view of the real world, thus providing a composite view</a:t>
            </a:r>
          </a:p>
          <a:p>
            <a:r>
              <a:rPr lang="en-US" dirty="0" smtClean="0"/>
              <a:t>We scan a 2D learning object with an AR app and something 3D or 4D pops up</a:t>
            </a:r>
          </a:p>
          <a:p>
            <a:r>
              <a:rPr lang="en-US" dirty="0" smtClean="0"/>
              <a:t>2 types of AR apps- apps that feature pre-made AR and apps that we design our own AR for our classes</a:t>
            </a:r>
          </a:p>
        </p:txBody>
      </p:sp>
    </p:spTree>
    <p:extLst>
      <p:ext uri="{BB962C8B-B14F-4D97-AF65-F5344CB8AC3E}">
        <p14:creationId xmlns:p14="http://schemas.microsoft.com/office/powerpoint/2010/main" val="14887288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LAYAR</a:t>
            </a:r>
            <a:endParaRPr lang="en-US" dirty="0"/>
          </a:p>
        </p:txBody>
      </p:sp>
      <p:pic>
        <p:nvPicPr>
          <p:cNvPr id="4" name="Content Placeholder 3" descr="LAYAR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3049" r="-23049"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53633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 smtClean="0"/>
              <a:t>There are video tutorials for all of the procedures we cover today on my You Tube Channel…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>
                <a:hlinkClick r:id="rId2"/>
              </a:rPr>
              <a:t>http://tinyurl.com/</a:t>
            </a:r>
            <a:r>
              <a:rPr lang="en-US" b="1" dirty="0" smtClean="0">
                <a:hlinkClick r:id="rId2"/>
              </a:rPr>
              <a:t>mnpf382</a:t>
            </a:r>
            <a:endParaRPr lang="en-US" b="1" dirty="0" smtClean="0"/>
          </a:p>
          <a:p>
            <a:endParaRPr lang="en-US" dirty="0"/>
          </a:p>
        </p:txBody>
      </p:sp>
      <p:pic>
        <p:nvPicPr>
          <p:cNvPr id="4" name="Picture 3" descr="You Tube Channel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156391"/>
            <a:ext cx="9144000" cy="2417379"/>
          </a:xfrm>
          <a:prstGeom prst="rect">
            <a:avLst/>
          </a:prstGeom>
        </p:spPr>
      </p:pic>
      <p:pic>
        <p:nvPicPr>
          <p:cNvPr id="5" name="Picture 4" descr="Video Demo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7403" y="3419115"/>
            <a:ext cx="4891676" cy="3438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46829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 smtClean="0"/>
              <a:t>Let’s Make AR – in the Search Engine Type in LAYAR</a:t>
            </a:r>
            <a:endParaRPr lang="en-US" sz="3200" dirty="0"/>
          </a:p>
        </p:txBody>
      </p:sp>
      <p:pic>
        <p:nvPicPr>
          <p:cNvPr id="4" name="Content Placeholder 3" descr="Shot One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3540" b="-3540"/>
          <a:stretch>
            <a:fillRect/>
          </a:stretch>
        </p:blipFill>
        <p:spPr/>
      </p:pic>
      <p:sp>
        <p:nvSpPr>
          <p:cNvPr id="5" name="Frame 4"/>
          <p:cNvSpPr/>
          <p:nvPr/>
        </p:nvSpPr>
        <p:spPr>
          <a:xfrm>
            <a:off x="6234827" y="1444532"/>
            <a:ext cx="1847356" cy="1046287"/>
          </a:xfrm>
          <a:prstGeom prst="frame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08253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 smtClean="0"/>
              <a:t>It will take you to the </a:t>
            </a:r>
            <a:r>
              <a:rPr lang="en-US" sz="3200" dirty="0"/>
              <a:t>following website…</a:t>
            </a:r>
            <a:br>
              <a:rPr lang="en-US" sz="3200" dirty="0"/>
            </a:br>
            <a:r>
              <a:rPr lang="en-US" sz="3200" dirty="0" smtClean="0">
                <a:hlinkClick r:id="rId2"/>
              </a:rPr>
              <a:t>https://www.layar.com/</a:t>
            </a:r>
            <a:endParaRPr lang="en-US" sz="3200" dirty="0"/>
          </a:p>
        </p:txBody>
      </p:sp>
      <p:pic>
        <p:nvPicPr>
          <p:cNvPr id="4" name="Content Placeholder 3" descr="LAYAR.jpg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" r="128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4197494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 smtClean="0"/>
              <a:t>Hover on the LOGIN button and then click on the sign up text</a:t>
            </a:r>
            <a:endParaRPr lang="en-US" sz="3200" dirty="0"/>
          </a:p>
        </p:txBody>
      </p:sp>
      <p:pic>
        <p:nvPicPr>
          <p:cNvPr id="4" name="Content Placeholder 3" descr="Login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506" r="-29506"/>
          <a:stretch>
            <a:fillRect/>
          </a:stretch>
        </p:blipFill>
        <p:spPr/>
      </p:pic>
      <p:sp>
        <p:nvSpPr>
          <p:cNvPr id="5" name="Frame 4"/>
          <p:cNvSpPr/>
          <p:nvPr/>
        </p:nvSpPr>
        <p:spPr>
          <a:xfrm>
            <a:off x="3497385" y="5197231"/>
            <a:ext cx="2774461" cy="547077"/>
          </a:xfrm>
          <a:prstGeom prst="frame">
            <a:avLst/>
          </a:prstGeom>
          <a:effectLst>
            <a:glow rad="228600">
              <a:schemeClr val="accent6">
                <a:satMod val="175000"/>
                <a:alpha val="40000"/>
              </a:schemeClr>
            </a:glow>
            <a:outerShdw blurRad="63500" dist="25400" dir="5400000" sx="101000" sy="101000" rotWithShape="0">
              <a:srgbClr val="000000">
                <a:alpha val="4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63642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Then you will be prompted to create a profile</a:t>
            </a:r>
            <a:endParaRPr lang="en-US" dirty="0"/>
          </a:p>
        </p:txBody>
      </p:sp>
      <p:pic>
        <p:nvPicPr>
          <p:cNvPr id="4" name="Content Placeholder 3" descr="How to Sign Up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275" r="-7275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6710753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 smtClean="0"/>
              <a:t>Once you sign up make sure you have received a verification email or you will not be able to publish your campaigns</a:t>
            </a:r>
            <a:endParaRPr lang="en-US" sz="3200" dirty="0"/>
          </a:p>
        </p:txBody>
      </p:sp>
      <p:pic>
        <p:nvPicPr>
          <p:cNvPr id="4" name="Content Placeholder 3" descr="Verification Email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68" b="2568"/>
          <a:stretch>
            <a:fillRect/>
          </a:stretch>
        </p:blipFill>
        <p:spPr/>
      </p:pic>
      <p:sp>
        <p:nvSpPr>
          <p:cNvPr id="5" name="Frame 4"/>
          <p:cNvSpPr/>
          <p:nvPr/>
        </p:nvSpPr>
        <p:spPr>
          <a:xfrm>
            <a:off x="5431692" y="4747846"/>
            <a:ext cx="2246923" cy="488462"/>
          </a:xfrm>
          <a:prstGeom prst="frame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02386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 smtClean="0"/>
              <a:t>The verification email make take 5 to 10 minutes to go through… so be patient</a:t>
            </a:r>
            <a:endParaRPr lang="en-US" sz="3200" dirty="0"/>
          </a:p>
        </p:txBody>
      </p:sp>
      <p:pic>
        <p:nvPicPr>
          <p:cNvPr id="8" name="Content Placeholder 7" descr="confirm email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517" r="-11517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6299889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Press the Plus Button to Create a New Campaign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Campaign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751" y="1444532"/>
            <a:ext cx="8178800" cy="525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77194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 smtClean="0"/>
              <a:t>You Will be Asked to Title Your Campaign and Pick an Option from the Drop Down Menu</a:t>
            </a:r>
            <a:endParaRPr lang="en-US" sz="3200" dirty="0"/>
          </a:p>
        </p:txBody>
      </p:sp>
      <p:pic>
        <p:nvPicPr>
          <p:cNvPr id="4" name="Content Placeholder 3" descr="Create Campaign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868" b="20868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0723589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107576"/>
            <a:ext cx="8042276" cy="1689962"/>
          </a:xfrm>
        </p:spPr>
        <p:txBody>
          <a:bodyPr/>
          <a:lstStyle/>
          <a:p>
            <a:r>
              <a:rPr lang="en-US" sz="3200" dirty="0" smtClean="0"/>
              <a:t/>
            </a:r>
            <a:br>
              <a:rPr lang="en-US" sz="3200" dirty="0" smtClean="0"/>
            </a:br>
            <a:r>
              <a:rPr lang="en-US" sz="3200" dirty="0"/>
              <a:t/>
            </a:r>
            <a:br>
              <a:rPr lang="en-US" sz="3200" dirty="0"/>
            </a:br>
            <a:r>
              <a:rPr lang="en-US" sz="3200" dirty="0" smtClean="0"/>
              <a:t>Then you are going to add pages to your campaign by selecting the jpeg, </a:t>
            </a:r>
            <a:r>
              <a:rPr lang="en-US" sz="3200" dirty="0" err="1" smtClean="0"/>
              <a:t>pdf</a:t>
            </a:r>
            <a:r>
              <a:rPr lang="en-US" sz="3200" dirty="0" smtClean="0"/>
              <a:t>, or zip file option…</a:t>
            </a:r>
            <a:endParaRPr lang="en-US" sz="3200" dirty="0"/>
          </a:p>
        </p:txBody>
      </p:sp>
      <p:pic>
        <p:nvPicPr>
          <p:cNvPr id="4" name="Content Placeholder 3" descr="Add Pages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3568" b="-13568"/>
          <a:stretch>
            <a:fillRect/>
          </a:stretch>
        </p:blipFill>
        <p:spPr/>
      </p:pic>
      <p:sp>
        <p:nvSpPr>
          <p:cNvPr id="5" name="Frame 4"/>
          <p:cNvSpPr/>
          <p:nvPr/>
        </p:nvSpPr>
        <p:spPr>
          <a:xfrm>
            <a:off x="2969846" y="3575537"/>
            <a:ext cx="1680308" cy="1563078"/>
          </a:xfrm>
          <a:prstGeom prst="frame">
            <a:avLst>
              <a:gd name="adj1" fmla="val 10448"/>
            </a:avLst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93700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 smtClean="0"/>
              <a:t>Then you choose a file from your desktop, the blue plus sign indicates that file has the right specs to be a trigger image</a:t>
            </a:r>
            <a:endParaRPr lang="en-US" sz="2800" dirty="0"/>
          </a:p>
        </p:txBody>
      </p:sp>
      <p:pic>
        <p:nvPicPr>
          <p:cNvPr id="4" name="Content Placeholder 3" descr="iBeacon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96" b="309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0565497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107575"/>
            <a:ext cx="8209542" cy="1492625"/>
          </a:xfrm>
        </p:spPr>
        <p:txBody>
          <a:bodyPr/>
          <a:lstStyle/>
          <a:p>
            <a:r>
              <a:rPr lang="en-US" sz="3200" dirty="0" smtClean="0"/>
              <a:t>Then you are going to click on the Add Page Button to Mix Your 2D with Your 3D</a:t>
            </a:r>
            <a:endParaRPr lang="en-US" sz="3200" dirty="0"/>
          </a:p>
        </p:txBody>
      </p:sp>
      <p:pic>
        <p:nvPicPr>
          <p:cNvPr id="4" name="Content Placeholder 3" descr="select add page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62" b="2162"/>
          <a:stretch>
            <a:fillRect/>
          </a:stretch>
        </p:blipFill>
        <p:spPr/>
      </p:pic>
      <p:sp>
        <p:nvSpPr>
          <p:cNvPr id="5" name="Frame 4"/>
          <p:cNvSpPr/>
          <p:nvPr/>
        </p:nvSpPr>
        <p:spPr>
          <a:xfrm>
            <a:off x="6405702" y="4911243"/>
            <a:ext cx="1811525" cy="504196"/>
          </a:xfrm>
          <a:prstGeom prst="frame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65204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 smtClean="0"/>
              <a:t>Then you will see your 2D “trigger image on the left hand side of the screen</a:t>
            </a:r>
            <a:endParaRPr lang="en-US" sz="3200" dirty="0"/>
          </a:p>
        </p:txBody>
      </p:sp>
      <p:pic>
        <p:nvPicPr>
          <p:cNvPr id="4" name="Content Placeholder 3" descr="Analyzing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682" b="-6682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8705812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 smtClean="0"/>
              <a:t>At this point you will click on the start editing button to add 3D content to your 2D image</a:t>
            </a:r>
            <a:endParaRPr lang="en-US" sz="2800" dirty="0"/>
          </a:p>
        </p:txBody>
      </p:sp>
      <p:pic>
        <p:nvPicPr>
          <p:cNvPr id="4" name="Content Placeholder 3" descr="Analyzing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682" b="-6682"/>
          <a:stretch>
            <a:fillRect/>
          </a:stretch>
        </p:blipFill>
        <p:spPr/>
      </p:pic>
      <p:sp>
        <p:nvSpPr>
          <p:cNvPr id="6" name="Frame 5"/>
          <p:cNvSpPr/>
          <p:nvPr/>
        </p:nvSpPr>
        <p:spPr>
          <a:xfrm>
            <a:off x="6461728" y="4929916"/>
            <a:ext cx="1344638" cy="541544"/>
          </a:xfrm>
          <a:prstGeom prst="fram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2799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 smtClean="0"/>
              <a:t>The program will analyze your image and now it is time to add buttons…</a:t>
            </a:r>
            <a:endParaRPr lang="en-US" sz="3200" dirty="0"/>
          </a:p>
        </p:txBody>
      </p:sp>
      <p:pic>
        <p:nvPicPr>
          <p:cNvPr id="4" name="Content Placeholder 3" descr="Main Image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27" r="2827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5076683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Buttons come in four different categories…</a:t>
            </a:r>
            <a:endParaRPr lang="en-US" dirty="0"/>
          </a:p>
        </p:txBody>
      </p:sp>
      <p:pic>
        <p:nvPicPr>
          <p:cNvPr id="4" name="Content Placeholder 3" descr="4 Catagories of Buttons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29559" b="-29559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9863612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BASIC</a:t>
            </a:r>
            <a:endParaRPr lang="en-US" dirty="0"/>
          </a:p>
        </p:txBody>
      </p:sp>
      <p:pic>
        <p:nvPicPr>
          <p:cNvPr id="17" name="Content Placeholder 16" descr="Basic.jpg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0305" r="-60305"/>
          <a:stretch>
            <a:fillRect/>
          </a:stretch>
        </p:blipFill>
        <p:spPr/>
      </p:pic>
      <p:sp>
        <p:nvSpPr>
          <p:cNvPr id="16" name="Content Placeholder 1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Basic buttons are all free and allow you to add things like hyperlinks and polls on top of your image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8501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MEDIA</a:t>
            </a:r>
            <a:endParaRPr lang="en-US" dirty="0"/>
          </a:p>
        </p:txBody>
      </p:sp>
      <p:pic>
        <p:nvPicPr>
          <p:cNvPr id="5" name="Content Placeholder 4" descr="media.jpg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8613" r="-58613"/>
          <a:stretch>
            <a:fillRect/>
          </a:stretch>
        </p:blipFill>
        <p:spPr/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Media buttons have the power to transform the learning space</a:t>
            </a:r>
          </a:p>
          <a:p>
            <a:r>
              <a:rPr lang="en-US" dirty="0" smtClean="0"/>
              <a:t>I use a lot of You Tube flipped classroom videos with content I have created</a:t>
            </a:r>
          </a:p>
          <a:p>
            <a:r>
              <a:rPr lang="en-US" dirty="0" smtClean="0"/>
              <a:t>Also, reading teachers I have worked with have done interesting things with the Sound Cloud widgets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09247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SOCIAL BUTTONS</a:t>
            </a:r>
            <a:endParaRPr lang="en-US" dirty="0"/>
          </a:p>
        </p:txBody>
      </p:sp>
      <p:pic>
        <p:nvPicPr>
          <p:cNvPr id="5" name="Content Placeholder 4" descr="social buttons.jpg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7736" r="-57736"/>
          <a:stretch>
            <a:fillRect/>
          </a:stretch>
        </p:blipFill>
        <p:spPr/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Social buttons </a:t>
            </a:r>
            <a:r>
              <a:rPr lang="en-US" dirty="0" smtClean="0"/>
              <a:t>can </a:t>
            </a:r>
            <a:r>
              <a:rPr lang="en-US" dirty="0" smtClean="0"/>
              <a:t>lead the </a:t>
            </a:r>
            <a:r>
              <a:rPr lang="en-US" dirty="0" smtClean="0"/>
              <a:t>the user </a:t>
            </a:r>
            <a:r>
              <a:rPr lang="en-US" dirty="0" smtClean="0"/>
              <a:t>to Tweeter, email, and Facebook</a:t>
            </a:r>
          </a:p>
          <a:p>
            <a:r>
              <a:rPr lang="en-US" dirty="0" smtClean="0"/>
              <a:t>I used to have Augmented Reality business cards which included a button that took the person scanning the business card to the #</a:t>
            </a:r>
            <a:r>
              <a:rPr lang="en-US" dirty="0" err="1" smtClean="0"/>
              <a:t>appsmash</a:t>
            </a:r>
            <a:r>
              <a:rPr lang="en-US" dirty="0" smtClean="0"/>
              <a:t> tweets on Twitter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87011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ADVANCED</a:t>
            </a:r>
            <a:endParaRPr lang="en-US" dirty="0"/>
          </a:p>
        </p:txBody>
      </p:sp>
      <p:pic>
        <p:nvPicPr>
          <p:cNvPr id="5" name="Content Placeholder 4" descr="premium.jpg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7216" r="-57216"/>
          <a:stretch>
            <a:fillRect/>
          </a:stretch>
        </p:blipFill>
        <p:spPr/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I don</a:t>
            </a:r>
            <a:r>
              <a:rPr lang="fr-FR" dirty="0" smtClean="0"/>
              <a:t>’</a:t>
            </a:r>
            <a:r>
              <a:rPr lang="en-US" dirty="0" smtClean="0"/>
              <a:t>t use these because I don’t like to pay for things but I thought I would present it </a:t>
            </a:r>
          </a:p>
          <a:p>
            <a:r>
              <a:rPr lang="en-US" dirty="0" smtClean="0"/>
              <a:t>You can do things like Launch APPS within the AR and put HTML code on as well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3115983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We will start with a basic button, the hyperlink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icture 5" descr="web site launch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729" y="1600201"/>
            <a:ext cx="8686800" cy="438683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791130" y="2819763"/>
            <a:ext cx="3429933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accent6"/>
                </a:solidFill>
              </a:rPr>
              <a:t>You click and drag</a:t>
            </a:r>
          </a:p>
          <a:p>
            <a:r>
              <a:rPr lang="en-US" b="1" dirty="0">
                <a:solidFill>
                  <a:schemeClr val="accent6"/>
                </a:solidFill>
              </a:rPr>
              <a:t>t</a:t>
            </a:r>
            <a:r>
              <a:rPr lang="en-US" b="1" dirty="0" smtClean="0">
                <a:solidFill>
                  <a:schemeClr val="accent6"/>
                </a:solidFill>
              </a:rPr>
              <a:t>he website button from the</a:t>
            </a:r>
          </a:p>
          <a:p>
            <a:r>
              <a:rPr lang="en-US" b="1" dirty="0">
                <a:solidFill>
                  <a:schemeClr val="accent6"/>
                </a:solidFill>
              </a:rPr>
              <a:t>r</a:t>
            </a:r>
            <a:r>
              <a:rPr lang="en-US" b="1" dirty="0" smtClean="0">
                <a:solidFill>
                  <a:schemeClr val="accent6"/>
                </a:solidFill>
              </a:rPr>
              <a:t>ight hand side of the screen </a:t>
            </a:r>
          </a:p>
          <a:p>
            <a:r>
              <a:rPr lang="en-US" b="1" dirty="0">
                <a:solidFill>
                  <a:schemeClr val="accent6"/>
                </a:solidFill>
              </a:rPr>
              <a:t>o</a:t>
            </a:r>
            <a:r>
              <a:rPr lang="en-US" b="1" dirty="0" smtClean="0">
                <a:solidFill>
                  <a:schemeClr val="accent6"/>
                </a:solidFill>
              </a:rPr>
              <a:t>nto the jpeg that you have</a:t>
            </a:r>
          </a:p>
          <a:p>
            <a:r>
              <a:rPr lang="en-US" b="1" dirty="0" smtClean="0">
                <a:solidFill>
                  <a:schemeClr val="accent6"/>
                </a:solidFill>
              </a:rPr>
              <a:t>uploaded</a:t>
            </a:r>
            <a:endParaRPr lang="en-US" b="1" dirty="0">
              <a:solidFill>
                <a:schemeClr val="accent6"/>
              </a:solidFill>
            </a:endParaRPr>
          </a:p>
        </p:txBody>
      </p:sp>
      <p:sp>
        <p:nvSpPr>
          <p:cNvPr id="8" name="Frame 7"/>
          <p:cNvSpPr/>
          <p:nvPr/>
        </p:nvSpPr>
        <p:spPr>
          <a:xfrm>
            <a:off x="7715674" y="2689047"/>
            <a:ext cx="915100" cy="485522"/>
          </a:xfrm>
          <a:prstGeom prst="frame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5764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Next You Customize the Hyperlink Button</a:t>
            </a:r>
            <a:endParaRPr lang="en-US" dirty="0"/>
          </a:p>
        </p:txBody>
      </p:sp>
      <p:pic>
        <p:nvPicPr>
          <p:cNvPr id="7" name="Content Placeholder 6" descr="iBeacon Blog.jpg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83" r="9683"/>
          <a:stretch>
            <a:fillRect/>
          </a:stretch>
        </p:blipFill>
        <p:spPr/>
      </p:pic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Cut and paste the </a:t>
            </a:r>
            <a:r>
              <a:rPr lang="en-US" dirty="0" err="1" smtClean="0"/>
              <a:t>url</a:t>
            </a:r>
            <a:r>
              <a:rPr lang="en-US" dirty="0" smtClean="0"/>
              <a:t> that you wish to use</a:t>
            </a:r>
          </a:p>
          <a:p>
            <a:r>
              <a:rPr lang="en-US" dirty="0" smtClean="0"/>
              <a:t>You can change the label by typing in your own text</a:t>
            </a:r>
          </a:p>
          <a:p>
            <a:r>
              <a:rPr lang="en-US" dirty="0" smtClean="0"/>
              <a:t>You can also change the color of the button</a:t>
            </a:r>
          </a:p>
          <a:p>
            <a:r>
              <a:rPr lang="en-US" dirty="0" smtClean="0"/>
              <a:t>You can also animate the button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22020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 smtClean="0"/>
              <a:t>Now we have to test our campaign by clicking on the test icon in the upper left-hand corner of the screen</a:t>
            </a:r>
            <a:endParaRPr lang="en-US" sz="3200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7" name="Picture 6" descr="test campaign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00201"/>
            <a:ext cx="9144000" cy="4238513"/>
          </a:xfrm>
          <a:prstGeom prst="rect">
            <a:avLst/>
          </a:prstGeom>
        </p:spPr>
      </p:pic>
      <p:sp>
        <p:nvSpPr>
          <p:cNvPr id="8" name="Frame 7"/>
          <p:cNvSpPr/>
          <p:nvPr/>
        </p:nvSpPr>
        <p:spPr>
          <a:xfrm>
            <a:off x="0" y="1600201"/>
            <a:ext cx="457200" cy="491279"/>
          </a:xfrm>
          <a:prstGeom prst="fram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93685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 smtClean="0"/>
              <a:t>When you are testing you will open the LAYAR app on your phone/tablet </a:t>
            </a:r>
            <a:endParaRPr lang="en-US" sz="32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test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967" y="1324874"/>
            <a:ext cx="7862393" cy="5533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49128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 smtClean="0"/>
              <a:t>This is a screenshot of my </a:t>
            </a:r>
            <a:r>
              <a:rPr lang="en-US" sz="2800" dirty="0" err="1" smtClean="0"/>
              <a:t>iPad</a:t>
            </a:r>
            <a:r>
              <a:rPr lang="en-US" sz="2800" dirty="0" smtClean="0"/>
              <a:t> scanning the trigger on the computer for AR content, note how it it says tap screen to scan on the bottom</a:t>
            </a:r>
            <a:endParaRPr lang="en-US" sz="28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/>
          </a:p>
        </p:txBody>
      </p:sp>
      <p:pic>
        <p:nvPicPr>
          <p:cNvPr id="5" name="Picture 4" descr="from iPad on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1855" y="1600201"/>
            <a:ext cx="6648484" cy="4986363"/>
          </a:xfrm>
          <a:prstGeom prst="rect">
            <a:avLst/>
          </a:prstGeom>
        </p:spPr>
      </p:pic>
      <p:sp>
        <p:nvSpPr>
          <p:cNvPr id="6" name="Frame 5"/>
          <p:cNvSpPr/>
          <p:nvPr/>
        </p:nvSpPr>
        <p:spPr>
          <a:xfrm>
            <a:off x="3567024" y="6087700"/>
            <a:ext cx="1662121" cy="770300"/>
          </a:xfrm>
          <a:prstGeom prst="frame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06945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 smtClean="0"/>
              <a:t>Once you scan for content on your phone or tablet the buttons will pop up and you reach out and touch them (see my finger </a:t>
            </a:r>
            <a:r>
              <a:rPr lang="en-US" sz="2800" dirty="0" smtClean="0">
                <a:sym typeface="Wingdings"/>
              </a:rPr>
              <a:t>)</a:t>
            </a:r>
            <a:endParaRPr lang="en-US" sz="2800" dirty="0"/>
          </a:p>
        </p:txBody>
      </p:sp>
      <p:pic>
        <p:nvPicPr>
          <p:cNvPr id="7" name="Content Placeholder 6" descr="scan for content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9435" r="-19435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4624356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 smtClean="0"/>
              <a:t>Once I touch the button you can see that it launches the link to my website from within the LAYAR app</a:t>
            </a:r>
            <a:endParaRPr lang="en-US" sz="3200" dirty="0"/>
          </a:p>
        </p:txBody>
      </p:sp>
      <p:pic>
        <p:nvPicPr>
          <p:cNvPr id="4" name="Content Placeholder 3" descr="beacon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9435" r="-19435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7254686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 smtClean="0"/>
              <a:t>Now that you now the content works you are going to publish your campaign by clicking the button in the upper right hand corner</a:t>
            </a:r>
            <a:endParaRPr lang="en-US" sz="2800" dirty="0"/>
          </a:p>
        </p:txBody>
      </p:sp>
      <p:pic>
        <p:nvPicPr>
          <p:cNvPr id="4" name="Content Placeholder 3" descr="Screenshot 2014-08-03 14.39.22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41" r="2841"/>
          <a:stretch>
            <a:fillRect/>
          </a:stretch>
        </p:blipFill>
        <p:spPr/>
      </p:pic>
      <p:sp>
        <p:nvSpPr>
          <p:cNvPr id="5" name="Frame 4"/>
          <p:cNvSpPr/>
          <p:nvPr/>
        </p:nvSpPr>
        <p:spPr>
          <a:xfrm>
            <a:off x="7918419" y="1600201"/>
            <a:ext cx="896425" cy="397909"/>
          </a:xfrm>
          <a:prstGeom prst="fram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95478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 smtClean="0"/>
              <a:t>You are going to want to select the FREE option on the right, this publishes the campaign for sixty days for free</a:t>
            </a:r>
            <a:endParaRPr lang="en-US" sz="3200" dirty="0"/>
          </a:p>
        </p:txBody>
      </p:sp>
      <p:pic>
        <p:nvPicPr>
          <p:cNvPr id="4" name="Content Placeholder 3" descr="Screenshot 2014-08-03 14.39.42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720" r="-11720"/>
          <a:stretch>
            <a:fillRect/>
          </a:stretch>
        </p:blipFill>
        <p:spPr/>
      </p:pic>
      <p:sp>
        <p:nvSpPr>
          <p:cNvPr id="5" name="Frame 4"/>
          <p:cNvSpPr/>
          <p:nvPr/>
        </p:nvSpPr>
        <p:spPr>
          <a:xfrm>
            <a:off x="5565304" y="3081198"/>
            <a:ext cx="1755499" cy="2240871"/>
          </a:xfrm>
          <a:prstGeom prst="fram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8364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 smtClean="0"/>
              <a:t>Once you do that your campaign will show up in your dashboard</a:t>
            </a:r>
            <a:endParaRPr lang="en-US" sz="3200" dirty="0"/>
          </a:p>
        </p:txBody>
      </p:sp>
      <p:pic>
        <p:nvPicPr>
          <p:cNvPr id="4" name="Content Placeholder 3" descr="published for free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9115" r="-9115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0672650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 smtClean="0"/>
              <a:t>What is nice about LAYAR is that you add multiple buttons to one trigger image, now we are going to add a You Tube Video</a:t>
            </a:r>
            <a:endParaRPr lang="en-US" sz="2800" dirty="0"/>
          </a:p>
        </p:txBody>
      </p:sp>
      <p:pic>
        <p:nvPicPr>
          <p:cNvPr id="4" name="Content Placeholder 3" descr="export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3930" b="-13930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3706560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Drop and drag the video widget onto trigger image</a:t>
            </a:r>
            <a:endParaRPr lang="en-US" dirty="0"/>
          </a:p>
        </p:txBody>
      </p:sp>
      <p:pic>
        <p:nvPicPr>
          <p:cNvPr id="4" name="Content Placeholder 3" descr="drop and drag the video widget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1703" r="-2170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9355188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Cut and paste the video you want into the video </a:t>
            </a:r>
            <a:r>
              <a:rPr lang="en-US" dirty="0" err="1" smtClean="0"/>
              <a:t>url</a:t>
            </a:r>
            <a:r>
              <a:rPr lang="en-US" dirty="0" smtClean="0"/>
              <a:t> box</a:t>
            </a:r>
            <a:endParaRPr lang="en-US" dirty="0"/>
          </a:p>
        </p:txBody>
      </p:sp>
      <p:pic>
        <p:nvPicPr>
          <p:cNvPr id="4" name="Content Placeholder 3" descr="Paul H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8903" r="-1890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1411156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 smtClean="0"/>
              <a:t>Once you have clicked save you can see that the AR trigger has multiple buttons</a:t>
            </a:r>
            <a:endParaRPr lang="en-US" sz="3200" dirty="0"/>
          </a:p>
        </p:txBody>
      </p:sp>
      <p:pic>
        <p:nvPicPr>
          <p:cNvPr id="4" name="Content Placeholder 3" descr="multiple triggers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9078" r="-19078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1266921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More Free Resources on AR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My iTunes U course – enroll code is</a:t>
            </a:r>
          </a:p>
          <a:p>
            <a:r>
              <a:rPr lang="en-US" dirty="0">
                <a:hlinkClick r:id="rId2"/>
              </a:rPr>
              <a:t>https://itunesu.itunes.apple.com/enroll/EZT-MZE-</a:t>
            </a:r>
            <a:r>
              <a:rPr lang="en-US" dirty="0" smtClean="0">
                <a:hlinkClick r:id="rId2"/>
              </a:rPr>
              <a:t>84E</a:t>
            </a:r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4" name="Picture 3" descr="spectral learning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93975"/>
            <a:ext cx="9144000" cy="26471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30186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Contact Me: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hlinkClick r:id="rId2"/>
              </a:rPr>
              <a:t>mrspepeinmonroe@gmail.com</a:t>
            </a:r>
            <a:endParaRPr lang="en-US" dirty="0" smtClean="0"/>
          </a:p>
          <a:p>
            <a:r>
              <a:rPr lang="en-US" dirty="0" smtClean="0"/>
              <a:t>Follow My Blog at:</a:t>
            </a:r>
          </a:p>
          <a:p>
            <a:r>
              <a:rPr lang="en-US" dirty="0">
                <a:hlinkClick r:id="rId3"/>
              </a:rPr>
              <a:t>http://mrspepe.com</a:t>
            </a:r>
            <a:r>
              <a:rPr lang="en-US" dirty="0" smtClean="0">
                <a:hlinkClick r:id="rId3"/>
              </a:rPr>
              <a:t>/</a:t>
            </a:r>
            <a:endParaRPr lang="en-US" dirty="0" smtClean="0"/>
          </a:p>
          <a:p>
            <a:r>
              <a:rPr lang="en-US" dirty="0" smtClean="0"/>
              <a:t>Follow Me on Twitter @ipadqueen2012</a:t>
            </a:r>
          </a:p>
          <a:p>
            <a:r>
              <a:rPr lang="en-US" dirty="0" smtClean="0"/>
              <a:t>My You Tube Channel is: </a:t>
            </a:r>
            <a:r>
              <a:rPr lang="en-US" dirty="0" smtClean="0"/>
              <a:t>Device Smashing Diva</a:t>
            </a:r>
          </a:p>
          <a:p>
            <a:r>
              <a:rPr lang="en-US" dirty="0" smtClean="0"/>
              <a:t>This power point will be posted on my blog within the next 48 hours as a resource</a:t>
            </a:r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53972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reeze">
  <a:themeElements>
    <a:clrScheme name="Breeze">
      <a:dk1>
        <a:sysClr val="windowText" lastClr="000000"/>
      </a:dk1>
      <a:lt1>
        <a:sysClr val="window" lastClr="FFFFFF"/>
      </a:lt1>
      <a:dk2>
        <a:srgbClr val="09213B"/>
      </a:dk2>
      <a:lt2>
        <a:srgbClr val="D5EDF4"/>
      </a:lt2>
      <a:accent1>
        <a:srgbClr val="2C7C9F"/>
      </a:accent1>
      <a:accent2>
        <a:srgbClr val="244A58"/>
      </a:accent2>
      <a:accent3>
        <a:srgbClr val="E2751D"/>
      </a:accent3>
      <a:accent4>
        <a:srgbClr val="FFB400"/>
      </a:accent4>
      <a:accent5>
        <a:srgbClr val="7EB606"/>
      </a:accent5>
      <a:accent6>
        <a:srgbClr val="C00000"/>
      </a:accent6>
      <a:hlink>
        <a:srgbClr val="7030A0"/>
      </a:hlink>
      <a:folHlink>
        <a:srgbClr val="00B0F0"/>
      </a:folHlink>
    </a:clrScheme>
    <a:fontScheme name="Breeze">
      <a:majorFont>
        <a:latin typeface="News Gothic MT"/>
        <a:ea typeface=""/>
        <a:cs typeface=""/>
        <a:font script="Jpan" typeface="ＭＳ Ｐゴシック"/>
        <a:font script="Hans" typeface="宋体"/>
        <a:font script="Hant" typeface="新細明體"/>
      </a:majorFont>
      <a:minorFont>
        <a:latin typeface="News Gothic MT"/>
        <a:ea typeface=""/>
        <a:cs typeface=""/>
        <a:font script="Jpan" typeface="ＭＳ Ｐゴシック"/>
        <a:font script="Hans" typeface="宋体"/>
        <a:font script="Hant" typeface="新細明體"/>
      </a:minorFont>
    </a:fontScheme>
    <a:fmtScheme name="Breeze">
      <a:fillStyleLst>
        <a:solidFill>
          <a:schemeClr val="phClr"/>
        </a:solidFill>
        <a:gradFill rotWithShape="1">
          <a:gsLst>
            <a:gs pos="31000">
              <a:schemeClr val="phClr">
                <a:tint val="100000"/>
                <a:shade val="100000"/>
                <a:satMod val="120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shade val="100000"/>
                <a:satMod val="120000"/>
              </a:schemeClr>
            </a:gs>
            <a:gs pos="69000">
              <a:schemeClr val="phClr">
                <a:tint val="80000"/>
                <a:shade val="100000"/>
                <a:satMod val="150000"/>
              </a:schemeClr>
            </a:gs>
            <a:gs pos="100000">
              <a:schemeClr val="phClr">
                <a:tint val="50000"/>
                <a:shade val="100000"/>
                <a:satMod val="15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dbl" algn="ctr">
          <a:solidFill>
            <a:schemeClr val="phClr"/>
          </a:solidFill>
          <a:prstDash val="solid"/>
        </a:ln>
        <a:ln w="31750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sx="101000" sy="101000" rotWithShape="0">
              <a:srgbClr val="000000">
                <a:alpha val="40000"/>
              </a:srgbClr>
            </a:outerShdw>
          </a:effectLst>
        </a:effectStyle>
        <a:effectStyle>
          <a:effectLst>
            <a:innerShdw blurRad="127000" dist="25400" dir="13500000">
              <a:srgbClr val="C0C0C0">
                <a:alpha val="75000"/>
              </a:srgbClr>
            </a:innerShdw>
            <a:outerShdw blurRad="88900" dist="25400" dir="5400000" sx="102000" sy="102000" algn="ctr" rotWithShape="0">
              <a:srgbClr val="C0C0C0">
                <a:alpha val="40000"/>
              </a:srgbClr>
            </a:outerShdw>
          </a:effectLst>
          <a:scene3d>
            <a:camera prst="perspectiveLeft" fov="300000"/>
            <a:lightRig rig="soft" dir="l">
              <a:rot lat="0" lon="0" rev="4200000"/>
            </a:lightRig>
          </a:scene3d>
          <a:sp3d extrusionH="38100" prstMaterial="powder">
            <a:bevelT w="50800" h="88900" prst="convex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40000"/>
                <a:satMod val="400000"/>
              </a:schemeClr>
              <a:schemeClr val="phClr">
                <a:tint val="10000"/>
                <a:satMod val="200000"/>
              </a:schemeClr>
            </a:duotone>
          </a:blip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774</TotalTime>
  <Words>903</Words>
  <Application>Microsoft Macintosh PowerPoint</Application>
  <PresentationFormat>On-screen Show (4:3)</PresentationFormat>
  <Paragraphs>76</Paragraphs>
  <Slides>40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1" baseType="lpstr">
      <vt:lpstr>Breeze</vt:lpstr>
      <vt:lpstr>                                              Create Your Own Personalized Augmented Reality Content: It's Easier than You Think!</vt:lpstr>
      <vt:lpstr>About Me</vt:lpstr>
      <vt:lpstr>What is Augmented Reality?</vt:lpstr>
      <vt:lpstr> LAYAR</vt:lpstr>
      <vt:lpstr>There are video tutorials for all of the procedures we cover today on my You Tube Channel…</vt:lpstr>
      <vt:lpstr>Let’s Make AR – in the Search Engine Type in LAYAR</vt:lpstr>
      <vt:lpstr>It will take you to the following website… https://www.layar.com/</vt:lpstr>
      <vt:lpstr>Hover on the LOGIN button and then click on the sign up text</vt:lpstr>
      <vt:lpstr>Then you will be prompted to create a profile</vt:lpstr>
      <vt:lpstr>Once you sign up make sure you have received a verification email or you will not be able to publish your campaigns</vt:lpstr>
      <vt:lpstr>The verification email make take 5 to 10 minutes to go through… so be patient</vt:lpstr>
      <vt:lpstr>Press the Plus Button to Create a New Campaign</vt:lpstr>
      <vt:lpstr>You Will be Asked to Title Your Campaign and Pick an Option from the Drop Down Menu</vt:lpstr>
      <vt:lpstr>  Then you are going to add pages to your campaign by selecting the jpeg, pdf, or zip file option…</vt:lpstr>
      <vt:lpstr>Then you choose a file from your desktop, the blue plus sign indicates that file has the right specs to be a trigger image</vt:lpstr>
      <vt:lpstr>Then you are going to click on the Add Page Button to Mix Your 2D with Your 3D</vt:lpstr>
      <vt:lpstr>Then you will see your 2D “trigger image on the left hand side of the screen</vt:lpstr>
      <vt:lpstr>At this point you will click on the start editing button to add 3D content to your 2D image</vt:lpstr>
      <vt:lpstr>The program will analyze your image and now it is time to add buttons…</vt:lpstr>
      <vt:lpstr>Buttons come in four different categories…</vt:lpstr>
      <vt:lpstr>BASIC</vt:lpstr>
      <vt:lpstr>MEDIA</vt:lpstr>
      <vt:lpstr>SOCIAL BUTTONS</vt:lpstr>
      <vt:lpstr>ADVANCED</vt:lpstr>
      <vt:lpstr>We will start with a basic button, the hyperlink</vt:lpstr>
      <vt:lpstr>Next You Customize the Hyperlink Button</vt:lpstr>
      <vt:lpstr>Now we have to test our campaign by clicking on the test icon in the upper left-hand corner of the screen</vt:lpstr>
      <vt:lpstr>When you are testing you will open the LAYAR app on your phone/tablet </vt:lpstr>
      <vt:lpstr>This is a screenshot of my iPad scanning the trigger on the computer for AR content, note how it it says tap screen to scan on the bottom</vt:lpstr>
      <vt:lpstr>Once you scan for content on your phone or tablet the buttons will pop up and you reach out and touch them (see my finger )</vt:lpstr>
      <vt:lpstr>Once I touch the button you can see that it launches the link to my website from within the LAYAR app</vt:lpstr>
      <vt:lpstr>Now that you now the content works you are going to publish your campaign by clicking the button in the upper right hand corner</vt:lpstr>
      <vt:lpstr>You are going to want to select the FREE option on the right, this publishes the campaign for sixty days for free</vt:lpstr>
      <vt:lpstr>Once you do that your campaign will show up in your dashboard</vt:lpstr>
      <vt:lpstr>What is nice about LAYAR is that you add multiple buttons to one trigger image, now we are going to add a You Tube Video</vt:lpstr>
      <vt:lpstr>Drop and drag the video widget onto trigger image</vt:lpstr>
      <vt:lpstr>Cut and paste the video you want into the video url box</vt:lpstr>
      <vt:lpstr>Once you have clicked save you can see that the AR trigger has multiple buttons</vt:lpstr>
      <vt:lpstr>More Free Resources on AR</vt:lpstr>
      <vt:lpstr>Contact Me:</vt:lpstr>
    </vt:vector>
  </TitlesOfParts>
  <Company>NA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                                           Create Your Own Personalized Augmented Reality Content: It's Easier than You Think!</dc:title>
  <dc:creator>Courtney Pepe</dc:creator>
  <cp:lastModifiedBy>Courtney Pepe</cp:lastModifiedBy>
  <cp:revision>45</cp:revision>
  <dcterms:created xsi:type="dcterms:W3CDTF">2014-08-01T18:42:35Z</dcterms:created>
  <dcterms:modified xsi:type="dcterms:W3CDTF">2014-08-03T19:07:56Z</dcterms:modified>
</cp:coreProperties>
</file>